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732" r:id="rId1"/>
  </p:sldMasterIdLst>
  <p:sldIdLst>
    <p:sldId id="257" r:id="rId2"/>
    <p:sldId id="273" r:id="rId3"/>
    <p:sldId id="274" r:id="rId4"/>
    <p:sldId id="277" r:id="rId5"/>
    <p:sldId id="278" r:id="rId6"/>
    <p:sldId id="279" r:id="rId7"/>
    <p:sldId id="280" r:id="rId8"/>
    <p:sldId id="281" r:id="rId9"/>
    <p:sldId id="282" r:id="rId10"/>
    <p:sldId id="283" r:id="rId11"/>
    <p:sldId id="284" r:id="rId12"/>
    <p:sldId id="285" r:id="rId13"/>
    <p:sldId id="286" r:id="rId14"/>
    <p:sldId id="287" r:id="rId15"/>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795B938-4B16-4998-9A46-2DD26F0D06EB}" type="datetimeFigureOut">
              <a:rPr lang="ar-IQ" smtClean="0"/>
              <a:t>02/02/1445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9255346" y="2750337"/>
            <a:ext cx="1171888" cy="1356442"/>
          </a:xfrm>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47028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5795B938-4B16-4998-9A46-2DD26F0D06EB}" type="datetimeFigureOut">
              <a:rPr lang="ar-IQ" smtClean="0"/>
              <a:t>02/02/1445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10729455" y="4711309"/>
            <a:ext cx="1154151" cy="1090789"/>
          </a:xfrm>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4149093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5795B938-4B16-4998-9A46-2DD26F0D06EB}" type="datetimeFigureOut">
              <a:rPr lang="ar-IQ" smtClean="0"/>
              <a:t>02/02/1445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10729455" y="4711615"/>
            <a:ext cx="1154151" cy="1090789"/>
          </a:xfrm>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2995402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ar-SA"/>
              <a:t>انقر لتحرير نمط العنوان الرئيسي</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5795B938-4B16-4998-9A46-2DD26F0D06EB}" type="datetimeFigureOut">
              <a:rPr lang="ar-IQ" smtClean="0"/>
              <a:t>02/02/1445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10729455" y="4709925"/>
            <a:ext cx="1154151" cy="1090789"/>
          </a:xfrm>
        </p:spPr>
        <p:txBody>
          <a:bodyPr/>
          <a:lstStyle/>
          <a:p>
            <a:fld id="{42A9434E-89E9-4AB2-8C35-DB9FD1D5F482}" type="slidenum">
              <a:rPr lang="ar-IQ" smtClean="0"/>
              <a:t>‹#›</a:t>
            </a:fld>
            <a:endParaRPr lang="ar-IQ"/>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142763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5795B938-4B16-4998-9A46-2DD26F0D06EB}" type="datetimeFigureOut">
              <a:rPr lang="ar-IQ" smtClean="0"/>
              <a:t>02/02/1445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10729455" y="4709925"/>
            <a:ext cx="1154151" cy="1090789"/>
          </a:xfrm>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208200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ar-SA"/>
              <a:t>انقر لتحرير نمط العنوان الرئيسي</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3" name="Date Placeholder 2"/>
          <p:cNvSpPr>
            <a:spLocks noGrp="1"/>
          </p:cNvSpPr>
          <p:nvPr>
            <p:ph type="dt" sz="half" idx="10"/>
          </p:nvPr>
        </p:nvSpPr>
        <p:spPr/>
        <p:txBody>
          <a:bodyPr/>
          <a:lstStyle/>
          <a:p>
            <a:fld id="{5795B938-4B16-4998-9A46-2DD26F0D06EB}" type="datetimeFigureOut">
              <a:rPr lang="ar-IQ" smtClean="0"/>
              <a:t>02/02/1445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535212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ar-SA"/>
              <a:t>انقر لتحرير نمط العنوان الرئيسي</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3" name="Date Placeholder 2"/>
          <p:cNvSpPr>
            <a:spLocks noGrp="1"/>
          </p:cNvSpPr>
          <p:nvPr>
            <p:ph type="dt" sz="half" idx="10"/>
          </p:nvPr>
        </p:nvSpPr>
        <p:spPr/>
        <p:txBody>
          <a:bodyPr/>
          <a:lstStyle/>
          <a:p>
            <a:fld id="{5795B938-4B16-4998-9A46-2DD26F0D06EB}" type="datetimeFigureOut">
              <a:rPr lang="ar-IQ" smtClean="0"/>
              <a:t>02/02/1445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780331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795B938-4B16-4998-9A46-2DD26F0D06EB}" type="datetimeFigureOut">
              <a:rPr lang="ar-IQ" smtClean="0"/>
              <a:t>02/02/1445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337470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5795B938-4B16-4998-9A46-2DD26F0D06EB}" type="datetimeFigureOut">
              <a:rPr lang="ar-IQ" smtClean="0"/>
              <a:t>02/02/1445</a:t>
            </a:fld>
            <a:endParaRPr lang="ar-IQ"/>
          </a:p>
        </p:txBody>
      </p:sp>
      <p:sp>
        <p:nvSpPr>
          <p:cNvPr id="5" name="Footer Placeholder 4"/>
          <p:cNvSpPr>
            <a:spLocks noGrp="1"/>
          </p:cNvSpPr>
          <p:nvPr>
            <p:ph type="ftr" sz="quarter" idx="11"/>
          </p:nvPr>
        </p:nvSpPr>
        <p:spPr>
          <a:xfrm>
            <a:off x="680321" y="5936188"/>
            <a:ext cx="6126805" cy="365125"/>
          </a:xfrm>
        </p:spPr>
        <p:txBody>
          <a:bodyPr/>
          <a:lstStyle/>
          <a:p>
            <a:endParaRPr lang="ar-IQ"/>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2A9434E-89E9-4AB2-8C35-DB9FD1D5F482}" type="slidenum">
              <a:rPr lang="ar-IQ" smtClean="0"/>
              <a:t>‹#›</a:t>
            </a:fld>
            <a:endParaRPr lang="ar-IQ"/>
          </a:p>
        </p:txBody>
      </p:sp>
    </p:spTree>
    <p:extLst>
      <p:ext uri="{BB962C8B-B14F-4D97-AF65-F5344CB8AC3E}">
        <p14:creationId xmlns:p14="http://schemas.microsoft.com/office/powerpoint/2010/main" val="398860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795B938-4B16-4998-9A46-2DD26F0D06EB}" type="datetimeFigureOut">
              <a:rPr lang="ar-IQ" smtClean="0"/>
              <a:t>02/02/1445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1860256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5795B938-4B16-4998-9A46-2DD26F0D06EB}" type="datetimeFigureOut">
              <a:rPr lang="ar-IQ" smtClean="0"/>
              <a:t>02/02/1445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729455" y="2869895"/>
            <a:ext cx="1154151" cy="1090789"/>
          </a:xfrm>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20045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5795B938-4B16-4998-9A46-2DD26F0D06EB}" type="datetimeFigureOut">
              <a:rPr lang="ar-IQ" smtClean="0"/>
              <a:t>02/02/1445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2554854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Content Placeholder 3"/>
          <p:cNvSpPr>
            <a:spLocks noGrp="1"/>
          </p:cNvSpPr>
          <p:nvPr>
            <p:ph sz="half" idx="2"/>
          </p:nvPr>
        </p:nvSpPr>
        <p:spPr>
          <a:xfrm>
            <a:off x="680322" y="3030008"/>
            <a:ext cx="4698355" cy="290617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Content Placeholder 5"/>
          <p:cNvSpPr>
            <a:spLocks noGrp="1"/>
          </p:cNvSpPr>
          <p:nvPr>
            <p:ph sz="quarter" idx="4"/>
          </p:nvPr>
        </p:nvSpPr>
        <p:spPr>
          <a:xfrm>
            <a:off x="5594123" y="3030008"/>
            <a:ext cx="4700059" cy="290617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5795B938-4B16-4998-9A46-2DD26F0D06EB}" type="datetimeFigureOut">
              <a:rPr lang="ar-IQ" smtClean="0"/>
              <a:t>02/02/1445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2598055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5795B938-4B16-4998-9A46-2DD26F0D06EB}" type="datetimeFigureOut">
              <a:rPr lang="ar-IQ" smtClean="0"/>
              <a:t>02/02/1445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2294096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795B938-4B16-4998-9A46-2DD26F0D06EB}" type="datetimeFigureOut">
              <a:rPr lang="ar-IQ" smtClean="0"/>
              <a:t>02/02/1445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280986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5795B938-4B16-4998-9A46-2DD26F0D06EB}" type="datetimeFigureOut">
              <a:rPr lang="ar-IQ" smtClean="0"/>
              <a:t>02/02/1445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407966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5795B938-4B16-4998-9A46-2DD26F0D06EB}" type="datetimeFigureOut">
              <a:rPr lang="ar-IQ" smtClean="0"/>
              <a:t>02/02/1445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A9434E-89E9-4AB2-8C35-DB9FD1D5F482}" type="slidenum">
              <a:rPr lang="ar-IQ" smtClean="0"/>
              <a:t>‹#›</a:t>
            </a:fld>
            <a:endParaRPr lang="ar-IQ"/>
          </a:p>
        </p:txBody>
      </p:sp>
    </p:spTree>
    <p:extLst>
      <p:ext uri="{BB962C8B-B14F-4D97-AF65-F5344CB8AC3E}">
        <p14:creationId xmlns:p14="http://schemas.microsoft.com/office/powerpoint/2010/main" val="1831548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795B938-4B16-4998-9A46-2DD26F0D06EB}" type="datetimeFigureOut">
              <a:rPr lang="ar-IQ" smtClean="0"/>
              <a:t>02/02/1445</a:t>
            </a:fld>
            <a:endParaRPr lang="ar-IQ"/>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2A9434E-89E9-4AB2-8C35-DB9FD1D5F482}" type="slidenum">
              <a:rPr lang="ar-IQ" smtClean="0"/>
              <a:t>‹#›</a:t>
            </a:fld>
            <a:endParaRPr lang="ar-IQ"/>
          </a:p>
        </p:txBody>
      </p:sp>
    </p:spTree>
    <p:extLst>
      <p:ext uri="{BB962C8B-B14F-4D97-AF65-F5344CB8AC3E}">
        <p14:creationId xmlns:p14="http://schemas.microsoft.com/office/powerpoint/2010/main" val="3247905385"/>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914400"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483910" y="4183532"/>
            <a:ext cx="10410068" cy="1261884"/>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1">
            <a:spAutoFit/>
          </a:bodyPr>
          <a:lstStyle/>
          <a:p>
            <a:pPr algn="ctr"/>
            <a:r>
              <a:rPr lang="ar-IQ" sz="4000" b="1" dirty="0" smtClean="0">
                <a:solidFill>
                  <a:schemeClr val="tx1"/>
                </a:solidFill>
                <a:latin typeface="Arial" panose="020B0604020202020204" pitchFamily="34" charset="0"/>
                <a:cs typeface="Arial" panose="020B0604020202020204" pitchFamily="34" charset="0"/>
              </a:rPr>
              <a:t> </a:t>
            </a:r>
            <a:endParaRPr lang="ar-IQ" sz="4000" b="1" dirty="0">
              <a:solidFill>
                <a:schemeClr val="tx1"/>
              </a:solidFill>
              <a:latin typeface="Arial" panose="020B0604020202020204" pitchFamily="34" charset="0"/>
              <a:cs typeface="Arial" panose="020B0604020202020204" pitchFamily="34" charset="0"/>
            </a:endParaRPr>
          </a:p>
          <a:p>
            <a:pPr algn="ctr"/>
            <a:r>
              <a:rPr lang="en-US" sz="3600" b="1" dirty="0" smtClean="0">
                <a:solidFill>
                  <a:schemeClr val="tx1"/>
                </a:solidFill>
                <a:latin typeface="Arial" panose="020B0604020202020204" pitchFamily="34" charset="0"/>
                <a:cs typeface="Arial" panose="020B0604020202020204" pitchFamily="34" charset="0"/>
              </a:rPr>
              <a:t>Prof. Dr. Bushra Al-Mashhadani - 2023</a:t>
            </a:r>
            <a:endParaRPr lang="ar-IQ" sz="3600" b="1" dirty="0">
              <a:solidFill>
                <a:schemeClr val="tx1"/>
              </a:solidFill>
              <a:latin typeface="Arial" panose="020B0604020202020204" pitchFamily="34" charset="0"/>
              <a:cs typeface="Arial" panose="020B0604020202020204" pitchFamily="34" charset="0"/>
            </a:endParaRPr>
          </a:p>
        </p:txBody>
      </p:sp>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
        <p:nvSpPr>
          <p:cNvPr id="2" name="مربع نص 1">
            <a:extLst>
              <a:ext uri="{FF2B5EF4-FFF2-40B4-BE49-F238E27FC236}">
                <a16:creationId xmlns="" xmlns:a16="http://schemas.microsoft.com/office/drawing/2014/main" id="{A4E45525-CFED-3CD2-8AD5-D347E2B76A0D}"/>
              </a:ext>
            </a:extLst>
          </p:cNvPr>
          <p:cNvSpPr txBox="1"/>
          <p:nvPr/>
        </p:nvSpPr>
        <p:spPr>
          <a:xfrm>
            <a:off x="483910" y="2432421"/>
            <a:ext cx="11098490" cy="1938992"/>
          </a:xfrm>
          <a:prstGeom prst="rect">
            <a:avLst/>
          </a:prstGeom>
          <a:noFill/>
        </p:spPr>
        <p:txBody>
          <a:bodyPr wrap="square" rtlCol="1">
            <a:spAutoFit/>
          </a:bodyPr>
          <a:lstStyle/>
          <a:p>
            <a:pPr algn="ctr"/>
            <a:r>
              <a:rPr lang="en-US" sz="4000" b="1" dirty="0">
                <a:solidFill>
                  <a:schemeClr val="bg1"/>
                </a:solidFill>
                <a:cs typeface="+mj-cs"/>
              </a:rPr>
              <a:t>Introduction to Business</a:t>
            </a:r>
          </a:p>
          <a:p>
            <a:pPr algn="ctr"/>
            <a:r>
              <a:rPr lang="en-US" sz="4000" b="1" dirty="0">
                <a:solidFill>
                  <a:schemeClr val="bg1"/>
                </a:solidFill>
                <a:cs typeface="+mj-cs"/>
              </a:rPr>
              <a:t>Combinations and the Conceptual </a:t>
            </a:r>
            <a:r>
              <a:rPr lang="en-US" sz="4000" b="1" dirty="0" smtClean="0">
                <a:solidFill>
                  <a:schemeClr val="bg1"/>
                </a:solidFill>
                <a:cs typeface="+mj-cs"/>
              </a:rPr>
              <a:t>Framework</a:t>
            </a:r>
          </a:p>
          <a:p>
            <a:pPr algn="ctr"/>
            <a:r>
              <a:rPr lang="en-US" sz="4000" b="1" dirty="0" smtClean="0">
                <a:solidFill>
                  <a:schemeClr val="bg1"/>
                </a:solidFill>
                <a:cs typeface="+mj-cs"/>
              </a:rPr>
              <a:t>Ch. 1 – Part 2</a:t>
            </a:r>
            <a:endParaRPr lang="en-US" sz="4000" b="1" dirty="0">
              <a:solidFill>
                <a:schemeClr val="bg1"/>
              </a:solidFill>
              <a:cs typeface="+mj-cs"/>
            </a:endParaRPr>
          </a:p>
        </p:txBody>
      </p:sp>
      <p:pic>
        <p:nvPicPr>
          <p:cNvPr id="3" name="صورة 2">
            <a:extLst>
              <a:ext uri="{FF2B5EF4-FFF2-40B4-BE49-F238E27FC236}">
                <a16:creationId xmlns="" xmlns:a16="http://schemas.microsoft.com/office/drawing/2014/main" id="{D98B273E-7BDA-5066-D5CA-667DCBA28A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69388" y="631284"/>
            <a:ext cx="1622612" cy="1331985"/>
          </a:xfrm>
          <a:prstGeom prst="rect">
            <a:avLst/>
          </a:prstGeom>
        </p:spPr>
      </p:pic>
      <p:pic>
        <p:nvPicPr>
          <p:cNvPr id="7" name="Picture Placeholder 5">
            <a:extLst>
              <a:ext uri="{FF2B5EF4-FFF2-40B4-BE49-F238E27FC236}">
                <a16:creationId xmlns="" xmlns:a16="http://schemas.microsoft.com/office/drawing/2014/main" id="{7AB82FD8-84E5-7C36-8732-140AF691CF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026" y="356617"/>
            <a:ext cx="2035559" cy="2527260"/>
          </a:xfrm>
          <a:prstGeom prst="round2DiagRect">
            <a:avLst>
              <a:gd name="adj1" fmla="val 16667"/>
              <a:gd name="adj2" fmla="val 0"/>
            </a:avLst>
          </a:prstGeom>
          <a:blipFill>
            <a:blip r:embed="rId5"/>
            <a:stretch>
              <a:fillRect/>
            </a:stretch>
          </a:blipFill>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45127138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5" name="Rectangle 5">
            <a:extLst>
              <a:ext uri="{FF2B5EF4-FFF2-40B4-BE49-F238E27FC236}">
                <a16:creationId xmlns="" xmlns:a16="http://schemas.microsoft.com/office/drawing/2014/main" id="{17A87E6B-FC96-160E-A768-64BAB104EDCE}"/>
              </a:ext>
            </a:extLst>
          </p:cNvPr>
          <p:cNvSpPr>
            <a:spLocks noGrp="1" noChangeArrowheads="1"/>
          </p:cNvSpPr>
          <p:nvPr>
            <p:ph idx="1"/>
          </p:nvPr>
        </p:nvSpPr>
        <p:spPr bwMode="auto">
          <a:xfrm>
            <a:off x="411220" y="2059568"/>
            <a:ext cx="11394698"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r>
              <a:rPr lang="en-US" altLang="en-US" sz="2100" b="1" dirty="0">
                <a:solidFill>
                  <a:srgbClr val="800000"/>
                </a:solidFill>
                <a:latin typeface="+mj-lt"/>
              </a:rPr>
              <a:t>Step 3</a:t>
            </a:r>
            <a:r>
              <a:rPr lang="en-US" altLang="en-US" sz="2100" dirty="0">
                <a:solidFill>
                  <a:srgbClr val="231F20"/>
                </a:solidFill>
                <a:latin typeface="+mj-lt"/>
              </a:rPr>
              <a:t>  Estimate the expected future earnings of the target.  Exclude any nonrecurring gains or losses.</a:t>
            </a:r>
            <a:endParaRPr lang="en-US" altLang="en-US" sz="2100" b="1" dirty="0">
              <a:solidFill>
                <a:srgbClr val="004760"/>
              </a:solidFill>
              <a:latin typeface="+mj-lt"/>
            </a:endParaRPr>
          </a:p>
        </p:txBody>
      </p:sp>
      <p:pic>
        <p:nvPicPr>
          <p:cNvPr id="7" name="صورة 6">
            <a:extLst>
              <a:ext uri="{FF2B5EF4-FFF2-40B4-BE49-F238E27FC236}">
                <a16:creationId xmlns="" xmlns:a16="http://schemas.microsoft.com/office/drawing/2014/main" id="{CD4AD945-018A-8289-7D4A-FB117CF140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402" y="2733599"/>
            <a:ext cx="11934334" cy="3902871"/>
          </a:xfrm>
          <a:prstGeom prst="rect">
            <a:avLst/>
          </a:prstGeom>
        </p:spPr>
      </p:pic>
      <p:pic>
        <p:nvPicPr>
          <p:cNvPr id="2" name="صورة 1">
            <a:extLst>
              <a:ext uri="{FF2B5EF4-FFF2-40B4-BE49-F238E27FC236}">
                <a16:creationId xmlns="" xmlns:a16="http://schemas.microsoft.com/office/drawing/2014/main" id="{5F54122D-CAD2-0A90-0EF6-D3BBB3E711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292039752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3" name="Rectangle 3">
            <a:extLst>
              <a:ext uri="{FF2B5EF4-FFF2-40B4-BE49-F238E27FC236}">
                <a16:creationId xmlns="" xmlns:a16="http://schemas.microsoft.com/office/drawing/2014/main" id="{DF9D93D2-4B75-6243-1A17-7898ED5A71FE}"/>
              </a:ext>
            </a:extLst>
          </p:cNvPr>
          <p:cNvSpPr>
            <a:spLocks noGrp="1" noChangeArrowheads="1"/>
          </p:cNvSpPr>
          <p:nvPr>
            <p:ph idx="1"/>
          </p:nvPr>
        </p:nvSpPr>
        <p:spPr bwMode="auto">
          <a:xfrm>
            <a:off x="411163" y="2058988"/>
            <a:ext cx="11395075"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l"/>
            <a:r>
              <a:rPr lang="en-US" altLang="en-US" sz="2100" b="1" dirty="0">
                <a:solidFill>
                  <a:srgbClr val="800000"/>
                </a:solidFill>
                <a:latin typeface="+mj-lt"/>
              </a:rPr>
              <a:t>Step 4</a:t>
            </a:r>
            <a:r>
              <a:rPr lang="en-US" altLang="en-US" sz="2100" dirty="0">
                <a:solidFill>
                  <a:srgbClr val="231F20"/>
                </a:solidFill>
                <a:latin typeface="+mj-lt"/>
              </a:rPr>
              <a:t>  Subtract the normal earnings (step 2) from the expected target earnings (step 3).  The difference is “excess earnings.”</a:t>
            </a:r>
          </a:p>
        </p:txBody>
      </p:sp>
      <p:sp>
        <p:nvSpPr>
          <p:cNvPr id="12" name="Rectangle 6">
            <a:extLst>
              <a:ext uri="{FF2B5EF4-FFF2-40B4-BE49-F238E27FC236}">
                <a16:creationId xmlns="" xmlns:a16="http://schemas.microsoft.com/office/drawing/2014/main" id="{0673B327-54F4-4F61-3784-81D76E264E82}"/>
              </a:ext>
            </a:extLst>
          </p:cNvPr>
          <p:cNvSpPr>
            <a:spLocks noChangeArrowheads="1"/>
          </p:cNvSpPr>
          <p:nvPr/>
        </p:nvSpPr>
        <p:spPr bwMode="auto">
          <a:xfrm>
            <a:off x="963105" y="2594613"/>
            <a:ext cx="1026579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tabLst>
                <a:tab pos="6234113" algn="r"/>
              </a:tabLst>
              <a:defRPr sz="2400">
                <a:solidFill>
                  <a:schemeClr val="tx1"/>
                </a:solidFill>
                <a:latin typeface="Comic Sans MS" pitchFamily="66" charset="0"/>
                <a:cs typeface="Arial" pitchFamily="34" charset="0"/>
              </a:defRPr>
            </a:lvl1pPr>
            <a:lvl2pPr marL="742950" indent="-285750" eaLnBrk="0" hangingPunct="0">
              <a:tabLst>
                <a:tab pos="6234113" algn="r"/>
              </a:tabLst>
              <a:defRPr sz="2400">
                <a:solidFill>
                  <a:schemeClr val="tx1"/>
                </a:solidFill>
                <a:latin typeface="Comic Sans MS" pitchFamily="66" charset="0"/>
                <a:cs typeface="Arial" pitchFamily="34" charset="0"/>
              </a:defRPr>
            </a:lvl2pPr>
            <a:lvl3pPr marL="1143000" indent="-228600" eaLnBrk="0" hangingPunct="0">
              <a:tabLst>
                <a:tab pos="6234113" algn="r"/>
              </a:tabLst>
              <a:defRPr sz="2400">
                <a:solidFill>
                  <a:schemeClr val="tx1"/>
                </a:solidFill>
                <a:latin typeface="Comic Sans MS" pitchFamily="66" charset="0"/>
                <a:cs typeface="Arial" pitchFamily="34" charset="0"/>
              </a:defRPr>
            </a:lvl3pPr>
            <a:lvl4pPr marL="1600200" indent="-228600" eaLnBrk="0" hangingPunct="0">
              <a:tabLst>
                <a:tab pos="6234113" algn="r"/>
              </a:tabLst>
              <a:defRPr sz="2400">
                <a:solidFill>
                  <a:schemeClr val="tx1"/>
                </a:solidFill>
                <a:latin typeface="Comic Sans MS" pitchFamily="66" charset="0"/>
                <a:cs typeface="Arial" pitchFamily="34" charset="0"/>
              </a:defRPr>
            </a:lvl4pPr>
            <a:lvl5pPr marL="2057400" indent="-228600" eaLnBrk="0" hangingPunct="0">
              <a:tabLst>
                <a:tab pos="6234113" algn="r"/>
              </a:tabLst>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6234113" algn="r"/>
              </a:tabLs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6234113" algn="r"/>
              </a:tabLs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6234113" algn="r"/>
              </a:tabLs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6234113" algn="r"/>
              </a:tabLst>
              <a:defRPr sz="2400">
                <a:solidFill>
                  <a:schemeClr val="tx1"/>
                </a:solidFill>
                <a:latin typeface="Comic Sans MS" pitchFamily="66" charset="0"/>
                <a:cs typeface="Arial" pitchFamily="34" charset="0"/>
              </a:defRPr>
            </a:lvl9pPr>
          </a:lstStyle>
          <a:p>
            <a:pPr algn="l" rtl="0">
              <a:spcBef>
                <a:spcPct val="35000"/>
              </a:spcBef>
            </a:pPr>
            <a:r>
              <a:rPr lang="en-US" altLang="en-US" sz="2100" dirty="0">
                <a:solidFill>
                  <a:srgbClr val="231F20"/>
                </a:solidFill>
                <a:latin typeface="Times New Roman"/>
              </a:rPr>
              <a:t>Expected target earnings  	$1,028,667</a:t>
            </a:r>
          </a:p>
          <a:p>
            <a:pPr algn="l" rtl="0">
              <a:spcBef>
                <a:spcPct val="35000"/>
              </a:spcBef>
            </a:pPr>
            <a:r>
              <a:rPr lang="en-US" altLang="en-US" sz="2100" dirty="0">
                <a:solidFill>
                  <a:srgbClr val="231F20"/>
                </a:solidFill>
                <a:latin typeface="Times New Roman"/>
              </a:rPr>
              <a:t>Less: Normal earnings	930,000</a:t>
            </a:r>
          </a:p>
          <a:p>
            <a:pPr algn="l" rtl="0">
              <a:spcBef>
                <a:spcPct val="35000"/>
              </a:spcBef>
            </a:pPr>
            <a:r>
              <a:rPr lang="en-US" altLang="en-US" sz="2100" dirty="0">
                <a:latin typeface="Times New Roman"/>
              </a:rPr>
              <a:t>Excess earnings, per year</a:t>
            </a:r>
            <a:r>
              <a:rPr lang="en-US" altLang="en-US" sz="2100" b="1" dirty="0">
                <a:solidFill>
                  <a:srgbClr val="800000"/>
                </a:solidFill>
                <a:latin typeface="Times New Roman"/>
              </a:rPr>
              <a:t>	$  98,667</a:t>
            </a:r>
          </a:p>
        </p:txBody>
      </p:sp>
      <p:sp>
        <p:nvSpPr>
          <p:cNvPr id="14" name="Rectangle 3">
            <a:extLst>
              <a:ext uri="{FF2B5EF4-FFF2-40B4-BE49-F238E27FC236}">
                <a16:creationId xmlns="" xmlns:a16="http://schemas.microsoft.com/office/drawing/2014/main" id="{1CD5C49A-0D3C-18DA-D6D2-72DD8F944277}"/>
              </a:ext>
            </a:extLst>
          </p:cNvPr>
          <p:cNvSpPr>
            <a:spLocks noChangeArrowheads="1"/>
          </p:cNvSpPr>
          <p:nvPr/>
        </p:nvSpPr>
        <p:spPr bwMode="auto">
          <a:xfrm>
            <a:off x="486706" y="3944961"/>
            <a:ext cx="11218588"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marL="1081088" indent="-1081088"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l" rtl="0"/>
            <a:r>
              <a:rPr lang="en-US" altLang="en-US" sz="2100" b="1" dirty="0">
                <a:solidFill>
                  <a:srgbClr val="800000"/>
                </a:solidFill>
                <a:latin typeface="Times New Roman"/>
              </a:rPr>
              <a:t>Step 5</a:t>
            </a:r>
            <a:r>
              <a:rPr lang="en-US" altLang="en-US" sz="2100" dirty="0">
                <a:solidFill>
                  <a:srgbClr val="231F20"/>
                </a:solidFill>
                <a:latin typeface="Times New Roman"/>
              </a:rPr>
              <a:t> 	Compute estimated goodwill from “excess earnings.”</a:t>
            </a:r>
          </a:p>
        </p:txBody>
      </p:sp>
      <p:sp>
        <p:nvSpPr>
          <p:cNvPr id="15" name="Rectangle 9">
            <a:extLst>
              <a:ext uri="{FF2B5EF4-FFF2-40B4-BE49-F238E27FC236}">
                <a16:creationId xmlns="" xmlns:a16="http://schemas.microsoft.com/office/drawing/2014/main" id="{17D6980D-9F2E-61DB-0F19-3BFFA51F65EB}"/>
              </a:ext>
            </a:extLst>
          </p:cNvPr>
          <p:cNvSpPr>
            <a:spLocks noChangeArrowheads="1"/>
          </p:cNvSpPr>
          <p:nvPr/>
        </p:nvSpPr>
        <p:spPr bwMode="auto">
          <a:xfrm>
            <a:off x="1899501" y="4414227"/>
            <a:ext cx="7620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000" dirty="0">
                <a:solidFill>
                  <a:srgbClr val="231F20"/>
                </a:solidFill>
                <a:latin typeface="+mj-lt"/>
              </a:rPr>
              <a:t>Present value of excess earnings (perpetuity) at 25%: </a:t>
            </a:r>
          </a:p>
        </p:txBody>
      </p:sp>
      <p:pic>
        <p:nvPicPr>
          <p:cNvPr id="17" name="صورة 16">
            <a:extLst>
              <a:ext uri="{FF2B5EF4-FFF2-40B4-BE49-F238E27FC236}">
                <a16:creationId xmlns="" xmlns:a16="http://schemas.microsoft.com/office/drawing/2014/main" id="{528F01D0-6DA8-BF74-B82B-0926FEE997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647" y="5121020"/>
            <a:ext cx="10363786" cy="777307"/>
          </a:xfrm>
          <a:prstGeom prst="rect">
            <a:avLst/>
          </a:prstGeom>
        </p:spPr>
      </p:pic>
      <p:pic>
        <p:nvPicPr>
          <p:cNvPr id="2" name="صورة 1">
            <a:extLst>
              <a:ext uri="{FF2B5EF4-FFF2-40B4-BE49-F238E27FC236}">
                <a16:creationId xmlns="" xmlns:a16="http://schemas.microsoft.com/office/drawing/2014/main" id="{C0DC2949-C4C9-8CD1-EF01-6B5EFE32DF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322596425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pic>
        <p:nvPicPr>
          <p:cNvPr id="7" name="عنصر نائب للمحتوى 6">
            <a:extLst>
              <a:ext uri="{FF2B5EF4-FFF2-40B4-BE49-F238E27FC236}">
                <a16:creationId xmlns="" xmlns:a16="http://schemas.microsoft.com/office/drawing/2014/main" id="{5B785186-4702-B025-0AD8-97B182B591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8793" y="2807916"/>
            <a:ext cx="10510886" cy="1242168"/>
          </a:xfrm>
          <a:prstGeom prst="rect">
            <a:avLst/>
          </a:prstGeom>
          <a:ln>
            <a:noFill/>
          </a:ln>
          <a:effectLst>
            <a:softEdge rad="112500"/>
          </a:effectLst>
        </p:spPr>
      </p:pic>
      <p:pic>
        <p:nvPicPr>
          <p:cNvPr id="5" name="صورة 4">
            <a:extLst>
              <a:ext uri="{FF2B5EF4-FFF2-40B4-BE49-F238E27FC236}">
                <a16:creationId xmlns="" xmlns:a16="http://schemas.microsoft.com/office/drawing/2014/main" id="{559ED9EA-0D9D-E3E3-A6AB-DC5AABBB5533}"/>
              </a:ext>
            </a:extLst>
          </p:cNvPr>
          <p:cNvPicPr>
            <a:picLocks noChangeAspect="1"/>
          </p:cNvPicPr>
          <p:nvPr/>
        </p:nvPicPr>
        <p:blipFill>
          <a:blip r:embed="rId3"/>
          <a:stretch>
            <a:fillRect/>
          </a:stretch>
        </p:blipFill>
        <p:spPr>
          <a:xfrm>
            <a:off x="716437" y="2053912"/>
            <a:ext cx="10058763" cy="896190"/>
          </a:xfrm>
          <a:prstGeom prst="rect">
            <a:avLst/>
          </a:prstGeom>
        </p:spPr>
      </p:pic>
      <p:pic>
        <p:nvPicPr>
          <p:cNvPr id="2" name="صورة 1">
            <a:extLst>
              <a:ext uri="{FF2B5EF4-FFF2-40B4-BE49-F238E27FC236}">
                <a16:creationId xmlns="" xmlns:a16="http://schemas.microsoft.com/office/drawing/2014/main" id="{15891EB8-F849-DF91-98D7-F321D9C06E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3562955226"/>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3" name="عنصر نائب للمحتوى 2">
            <a:extLst>
              <a:ext uri="{FF2B5EF4-FFF2-40B4-BE49-F238E27FC236}">
                <a16:creationId xmlns="" xmlns:a16="http://schemas.microsoft.com/office/drawing/2014/main" id="{B3C68AE7-52FF-2F08-5890-5AC5905BFA44}"/>
              </a:ext>
            </a:extLst>
          </p:cNvPr>
          <p:cNvSpPr>
            <a:spLocks noGrp="1"/>
          </p:cNvSpPr>
          <p:nvPr>
            <p:ph idx="1"/>
          </p:nvPr>
        </p:nvSpPr>
        <p:spPr/>
        <p:txBody>
          <a:bodyPr/>
          <a:lstStyle/>
          <a:p>
            <a:endParaRPr lang="ar-IQ" dirty="0"/>
          </a:p>
        </p:txBody>
      </p:sp>
      <p:pic>
        <p:nvPicPr>
          <p:cNvPr id="10" name="صورة 9">
            <a:extLst>
              <a:ext uri="{FF2B5EF4-FFF2-40B4-BE49-F238E27FC236}">
                <a16:creationId xmlns="" xmlns:a16="http://schemas.microsoft.com/office/drawing/2014/main" id="{EBF23429-E8B0-0F3F-76E8-967FB9362A71}"/>
              </a:ext>
            </a:extLst>
          </p:cNvPr>
          <p:cNvPicPr>
            <a:picLocks noChangeAspect="1"/>
          </p:cNvPicPr>
          <p:nvPr/>
        </p:nvPicPr>
        <p:blipFill>
          <a:blip r:embed="rId2"/>
          <a:stretch>
            <a:fillRect/>
          </a:stretch>
        </p:blipFill>
        <p:spPr>
          <a:xfrm>
            <a:off x="141402" y="2336874"/>
            <a:ext cx="11825046" cy="416762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2" name="صورة 1">
            <a:extLst>
              <a:ext uri="{FF2B5EF4-FFF2-40B4-BE49-F238E27FC236}">
                <a16:creationId xmlns="" xmlns:a16="http://schemas.microsoft.com/office/drawing/2014/main" id="{60A8E7FA-813F-5917-CE21-8E445B42C3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301945045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pic>
        <p:nvPicPr>
          <p:cNvPr id="4" name="عنصر نائب للمحتوى 3">
            <a:extLst>
              <a:ext uri="{FF2B5EF4-FFF2-40B4-BE49-F238E27FC236}">
                <a16:creationId xmlns="" xmlns:a16="http://schemas.microsoft.com/office/drawing/2014/main" id="{D465BF66-51ED-6AAE-C557-1EF09DC48034}"/>
              </a:ext>
            </a:extLst>
          </p:cNvPr>
          <p:cNvPicPr>
            <a:picLocks noGrp="1" noChangeAspect="1"/>
          </p:cNvPicPr>
          <p:nvPr>
            <p:ph idx="1"/>
          </p:nvPr>
        </p:nvPicPr>
        <p:blipFill>
          <a:blip r:embed="rId2"/>
          <a:stretch>
            <a:fillRect/>
          </a:stretch>
        </p:blipFill>
        <p:spPr>
          <a:xfrm>
            <a:off x="527901" y="2347274"/>
            <a:ext cx="10831398" cy="3610466"/>
          </a:xfrm>
          <a:prstGeom prst="rect">
            <a:avLst/>
          </a:prstGeom>
        </p:spPr>
      </p:pic>
      <p:pic>
        <p:nvPicPr>
          <p:cNvPr id="2" name="صورة 1">
            <a:extLst>
              <a:ext uri="{FF2B5EF4-FFF2-40B4-BE49-F238E27FC236}">
                <a16:creationId xmlns="" xmlns:a16="http://schemas.microsoft.com/office/drawing/2014/main" id="{940CF741-0D16-076A-6B2A-067EC770E4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56755377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algn="just" rtl="1">
              <a:lnSpc>
                <a:spcPct val="115000"/>
              </a:lnSpc>
              <a:spcAft>
                <a:spcPts val="1000"/>
              </a:spcAft>
            </a:pPr>
            <a:r>
              <a:rPr lang="ar-IQ" sz="2000" dirty="0">
                <a:effectLst/>
                <a:latin typeface="Calibri" panose="020F0502020204030204" pitchFamily="34" charset="0"/>
                <a:ea typeface="Calibri" panose="020F0502020204030204" pitchFamily="34" charset="0"/>
                <a:cs typeface="Arial" panose="020B0604020202020204" pitchFamily="34" charset="0"/>
              </a:rPr>
              <a:t>سواء كانت عملية الاكتساب مبنية على أنها اكتساب صافي أصول أو اكتساب أسهم ، يجب على الشركة المكتسِبة ( أن تختار طريقة تمويل الاندماج (الدفع) فيما اذا كان بواسطة النقد أو الأسهم أو الدين (أو مزيج من تلك الطرق) . وغالبًا ما يتم تفسير اتجاهات أو حركة أسهم الشركة المكتسِبة , حيث أنه كلما ارتفعت قيمة أسهمها في السوق ، قل عدد الأسهم المطلوبة لدفع ثمن الاكتساب وهو مصدر مثير للقلق في مراحل التخطيط لعملية الاكتساب المقترحة .</a:t>
            </a:r>
          </a:p>
          <a:p>
            <a:pPr algn="just" rtl="1">
              <a:lnSpc>
                <a:spcPct val="115000"/>
              </a:lnSpc>
              <a:spcAft>
                <a:spcPts val="1000"/>
              </a:spcAft>
            </a:pPr>
            <a:r>
              <a:rPr lang="ar-IQ" sz="2000" dirty="0">
                <a:effectLst/>
                <a:latin typeface="Calibri" panose="020F0502020204030204" pitchFamily="34" charset="0"/>
                <a:ea typeface="Calibri" panose="020F0502020204030204" pitchFamily="34" charset="0"/>
                <a:cs typeface="Arial" panose="020B0604020202020204" pitchFamily="34" charset="0"/>
              </a:rPr>
              <a:t>   وعندما يتم الاندماج باكتساب أسهم شركة أخرى من خلال التفاوض المباشر مع مساهمي الشركة المستهدفة ، لا تنشأ مشاكل خاصة فيما يتعلق بتحديد السعر أو طريقة الدفع حيث يتم تحديد السعر من خلال الأداء الطبيعي لسوق الأوراق المالية ، بمعنى يتم تقييم الأسهم التي تم الحصول عليها من المساهمين من خلال صفقة الشراء على أساس القيمة العادلة للسهم الواحد , وغالباً ما يتم الدفع نقداً إلى أولئك المساهمين , وإذا تعذر ذلك يمكن القيام بإصدار الأسهم أو السندات , وفي كل الحالات يتوجب حصول الشركة المكتسِبة على نسبة (50% + 1) من أسهم الشركة المستهدفة وقد يكون هناك صعوبة في التأثير على مجموعة من المساهمين , فإذا لم يكن هناك عدد كاف من المساهمين المستعدين بالتخلي عن أسهمهم بسعر السوق المفتوح للسماح للشركة المكتسِبة بشراء غالبية الأسهم القابلة للتصويت العائدة للشركة المستهدفة , في هذه الحالة يتعين على الشركة المكتسِبة إما التفاوض على السعر مباشرة مع الأفراد الذين لديهم عدد كبير من الأسهم أو العودة إلى عرض مناقصة مفتوح.</a:t>
            </a:r>
          </a:p>
          <a:p>
            <a:pPr algn="just" rtl="1">
              <a:lnSpc>
                <a:spcPct val="115000"/>
              </a:lnSpc>
              <a:spcAft>
                <a:spcPts val="1000"/>
              </a:spcAft>
            </a:pPr>
            <a:r>
              <a:rPr lang="ar-IQ" sz="2000" dirty="0">
                <a:effectLst/>
                <a:latin typeface="Calibri" panose="020F0502020204030204" pitchFamily="34" charset="0"/>
                <a:ea typeface="Calibri" panose="020F0502020204030204" pitchFamily="34" charset="0"/>
                <a:cs typeface="Arial" panose="020B0604020202020204" pitchFamily="34" charset="0"/>
              </a:rPr>
              <a:t> </a:t>
            </a:r>
          </a:p>
          <a:p>
            <a:pPr algn="just" rtl="1">
              <a:lnSpc>
                <a:spcPct val="115000"/>
              </a:lnSpc>
              <a:spcAft>
                <a:spcPts val="1000"/>
              </a:spcAft>
            </a:pPr>
            <a:endParaRPr lang="ar-IQ" sz="20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endParaRPr lang="ar-IQ" sz="20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endParaRPr lang="ar-IQ" sz="20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endParaRPr lang="ar-IQ" sz="20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000" dirty="0">
                <a:effectLst/>
                <a:latin typeface="Calibri" panose="020F0502020204030204" pitchFamily="34" charset="0"/>
                <a:ea typeface="Calibri" panose="020F0502020204030204" pitchFamily="34" charset="0"/>
                <a:cs typeface="Arial" panose="020B0604020202020204" pitchFamily="34" charset="0"/>
              </a:rPr>
              <a:t>                               </a:t>
            </a:r>
          </a:p>
          <a:p>
            <a:pPr algn="just" rtl="1">
              <a:lnSpc>
                <a:spcPct val="115000"/>
              </a:lnSpc>
              <a:spcAft>
                <a:spcPts val="1000"/>
              </a:spcAft>
            </a:pPr>
            <a:endParaRPr lang="ar-IQ" sz="20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endParaRPr lang="ar-IQ" sz="20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000"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320511" y="920433"/>
            <a:ext cx="10060618" cy="791136"/>
          </a:xfrm>
          <a:prstGeom prst="rect">
            <a:avLst/>
          </a:prstGeom>
          <a:effectLst>
            <a:glow rad="127000">
              <a:schemeClr val="accent1"/>
            </a:glow>
          </a:effectLst>
        </p:spPr>
        <p:txBody>
          <a:bodyPr wrap="square">
            <a:noAutofit/>
          </a:bodyPr>
          <a:lstStyle/>
          <a:p>
            <a:pPr algn="just" rtl="1">
              <a:lnSpc>
                <a:spcPct val="115000"/>
              </a:lnSpc>
              <a:spcAft>
                <a:spcPts val="1000"/>
              </a:spcAft>
            </a:pPr>
            <a:r>
              <a:rPr lang="ar-SA" sz="1800" b="1" dirty="0" smtClean="0">
                <a:effectLst/>
                <a:latin typeface="Calibri" panose="020F0502020204030204" pitchFamily="34" charset="0"/>
                <a:ea typeface="Times New Roman" panose="02020603050405020304" pitchFamily="18" charset="0"/>
                <a:cs typeface="Calibri" panose="020F0502020204030204" pitchFamily="34" charset="0"/>
              </a:rPr>
              <a:t>تحديد </a:t>
            </a:r>
            <a:r>
              <a:rPr lang="ar-SA" sz="1800" b="1" dirty="0">
                <a:effectLst/>
                <a:latin typeface="Calibri" panose="020F0502020204030204" pitchFamily="34" charset="0"/>
                <a:ea typeface="Times New Roman" panose="02020603050405020304" pitchFamily="18" charset="0"/>
                <a:cs typeface="Calibri" panose="020F0502020204030204" pitchFamily="34" charset="0"/>
              </a:rPr>
              <a:t>سعر وطريقة الدفع في </a:t>
            </a:r>
            <a:r>
              <a:rPr lang="ar-IQ" b="1" dirty="0">
                <a:latin typeface="Calibri" panose="020F0502020204030204" pitchFamily="34" charset="0"/>
                <a:ea typeface="Times New Roman" panose="02020603050405020304" pitchFamily="18" charset="0"/>
                <a:cs typeface="Calibri" panose="020F0502020204030204" pitchFamily="34" charset="0"/>
              </a:rPr>
              <a:t>اندماج </a:t>
            </a:r>
            <a:r>
              <a:rPr lang="ar-SA" sz="1800" b="1" dirty="0">
                <a:effectLst/>
                <a:latin typeface="Calibri" panose="020F0502020204030204" pitchFamily="34" charset="0"/>
                <a:ea typeface="Times New Roman" panose="02020603050405020304" pitchFamily="18" charset="0"/>
                <a:cs typeface="Calibri" panose="020F0502020204030204" pitchFamily="34" charset="0"/>
              </a:rPr>
              <a:t> الأعمال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Determining of Price &amp; Method of Payment in Business Combinations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Low"/>
            <a:endParaRPr lang="en-US" sz="3600" b="1" dirty="0">
              <a:latin typeface="Traditional Arabic" panose="02020603050405020304" pitchFamily="18" charset="-78"/>
              <a:cs typeface="Traditional Arabic" panose="02020603050405020304" pitchFamily="18" charset="-78"/>
            </a:endParaRPr>
          </a:p>
        </p:txBody>
      </p:sp>
      <p:pic>
        <p:nvPicPr>
          <p:cNvPr id="2" name="صورة 1">
            <a:extLst>
              <a:ext uri="{FF2B5EF4-FFF2-40B4-BE49-F238E27FC236}">
                <a16:creationId xmlns="" xmlns:a16="http://schemas.microsoft.com/office/drawing/2014/main" id="{0352B5A5-AEED-24CC-572B-9FB5D2D4CB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2639062956"/>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marL="342900" lvl="0" indent="-342900" algn="just" rtl="1">
              <a:lnSpc>
                <a:spcPct val="115000"/>
              </a:lnSpc>
              <a:spcAft>
                <a:spcPts val="1000"/>
              </a:spcAft>
              <a:buSzPts val="1600"/>
              <a:buFont typeface="Simplified Arabic" panose="02020603050405020304" pitchFamily="18" charset="-78"/>
              <a:buAutoNum type="arabic1Minus"/>
            </a:pPr>
            <a:r>
              <a:rPr lang="ar-IQ" sz="2000" dirty="0">
                <a:effectLst/>
                <a:latin typeface="Calibri" panose="020F0502020204030204" pitchFamily="34" charset="0"/>
                <a:ea typeface="Calibri" panose="020F0502020204030204" pitchFamily="34" charset="0"/>
                <a:cs typeface="Calibri" panose="020F0502020204030204" pitchFamily="34" charset="0"/>
              </a:rPr>
              <a:t>تقييم صافي أصول الشركة المستهدفة بالقيمة العادلة في تاريخ الاتفاق على الاكتساب وكذلك مساهمتها المتوقعة في الأرباح المستقبلية للكيان الجديد ما بعد الاكتساب (الشركة الجديدة الناتجة عن الاندماج كما هو الحال في الاندماج من خلال اكتساب صافي أصول) , ويتم الاستعانة بالمحاسبين في كثير من الأحيان للمساعدة في تحديد القيمة العادلة لصافي الأصول بعد تصنيف الأصول والالتزامات بحسب تصنيفاتها المتعارف عليها ، على سبيل المثال التحصيل المتوقع لحسابات المدينون وأوراق القبض والكلفة </a:t>
            </a:r>
            <a:r>
              <a:rPr lang="ar-IQ" sz="2000" dirty="0" err="1">
                <a:effectLst/>
                <a:latin typeface="Calibri" panose="020F0502020204030204" pitchFamily="34" charset="0"/>
                <a:ea typeface="Calibri" panose="020F0502020204030204" pitchFamily="34" charset="0"/>
                <a:cs typeface="Calibri" panose="020F0502020204030204" pitchFamily="34" charset="0"/>
              </a:rPr>
              <a:t>الإستبدالية</a:t>
            </a:r>
            <a:r>
              <a:rPr lang="ar-IQ" sz="2000" dirty="0">
                <a:effectLst/>
                <a:latin typeface="Calibri" panose="020F0502020204030204" pitchFamily="34" charset="0"/>
                <a:ea typeface="Calibri" panose="020F0502020204030204" pitchFamily="34" charset="0"/>
                <a:cs typeface="Calibri" panose="020F0502020204030204" pitchFamily="34" charset="0"/>
              </a:rPr>
              <a:t> للمخزون وبعض الأصول الثابتة والقيمة الحالية للالتزامات طويلة الأجل على أساس أسعار الفائدة الحالية </a:t>
            </a:r>
            <a:r>
              <a:rPr lang="en-US" sz="2000" dirty="0">
                <a:effectLst/>
                <a:latin typeface="Calibri" panose="020F0502020204030204" pitchFamily="34" charset="0"/>
                <a:ea typeface="Calibri" panose="020F0502020204030204" pitchFamily="34" charset="0"/>
                <a:cs typeface="Calibri" panose="020F0502020204030204" pitchFamily="34" charset="0"/>
              </a:rPr>
              <a:t>.</a:t>
            </a:r>
            <a:endParaRPr lang="ar-IQ" sz="2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spcAft>
                <a:spcPts val="1000"/>
              </a:spcAft>
              <a:buSzPts val="1600"/>
              <a:buFont typeface="Simplified Arabic" panose="02020603050405020304" pitchFamily="18" charset="-78"/>
              <a:buAutoNum type="arabic1Minus"/>
            </a:pPr>
            <a:endParaRPr lang="ar-IQ" sz="20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spcAft>
                <a:spcPts val="1000"/>
              </a:spcAft>
              <a:buSzPts val="1600"/>
              <a:buFont typeface="Simplified Arabic" panose="02020603050405020304" pitchFamily="18" charset="-78"/>
              <a:buAutoNum type="arabic1Minus"/>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SzPts val="1600"/>
              <a:buFont typeface="Simplified Arabic" panose="02020603050405020304" pitchFamily="18" charset="-78"/>
              <a:buAutoNum type="arabic1Minus"/>
            </a:pPr>
            <a:r>
              <a:rPr lang="ar-IQ" sz="2000" dirty="0">
                <a:effectLst/>
                <a:latin typeface="Calibri" panose="020F0502020204030204" pitchFamily="34" charset="0"/>
                <a:ea typeface="Calibri" panose="020F0502020204030204" pitchFamily="34" charset="0"/>
                <a:cs typeface="Calibri" panose="020F0502020204030204" pitchFamily="34" charset="0"/>
              </a:rPr>
              <a:t> تحديد ما إذا كانت الشركة المستهدفة تمتلك شهرة محل من خلال استخدام طريقة العوائد أو الأرباح الاضافية</a:t>
            </a:r>
            <a:r>
              <a:rPr lang="ar-IQ" sz="2000" dirty="0">
                <a:effectLst/>
                <a:latin typeface="Calibri" panose="020F0502020204030204" pitchFamily="34" charset="0"/>
                <a:ea typeface="Simplified Arabic" panose="02020603050405020304" pitchFamily="18" charset="-78"/>
                <a:cs typeface="Calibri" panose="020F0502020204030204" pitchFamily="34" charset="0"/>
              </a:rPr>
              <a:t> </a:t>
            </a:r>
            <a:r>
              <a:rPr lang="en-US" sz="2000" b="1" dirty="0">
                <a:effectLst/>
                <a:latin typeface="Calibri" panose="020F0502020204030204" pitchFamily="34" charset="0"/>
                <a:ea typeface="Simplified Arabic" panose="02020603050405020304" pitchFamily="18" charset="-78"/>
                <a:cs typeface="Calibri" panose="020F0502020204030204" pitchFamily="34" charset="0"/>
              </a:rPr>
              <a:t>Excess Earnings</a:t>
            </a:r>
            <a:r>
              <a:rPr lang="en-US" sz="2000" dirty="0">
                <a:effectLst/>
                <a:latin typeface="Calibri" panose="020F0502020204030204" pitchFamily="34" charset="0"/>
                <a:ea typeface="Simplified Arabic" panose="02020603050405020304" pitchFamily="18" charset="-78"/>
                <a:cs typeface="Calibri" panose="020F0502020204030204" pitchFamily="34" charset="0"/>
              </a:rPr>
              <a:t> </a:t>
            </a:r>
            <a:r>
              <a:rPr lang="ar-SA" sz="2000" b="1" dirty="0">
                <a:effectLst/>
                <a:latin typeface="Calibri" panose="020F0502020204030204" pitchFamily="34" charset="0"/>
                <a:ea typeface="Simplified Arabic" panose="02020603050405020304" pitchFamily="18" charset="-78"/>
                <a:cs typeface="Calibri" panose="020F0502020204030204" pitchFamily="34" charset="0"/>
              </a:rPr>
              <a:t>, </a:t>
            </a:r>
            <a:r>
              <a:rPr lang="ar-SA" sz="2000" dirty="0">
                <a:effectLst/>
                <a:latin typeface="Calibri" panose="020F0502020204030204" pitchFamily="34" charset="0"/>
                <a:ea typeface="Simplified Arabic" panose="02020603050405020304" pitchFamily="18" charset="-78"/>
                <a:cs typeface="Calibri" panose="020F0502020204030204" pitchFamily="34" charset="0"/>
              </a:rPr>
              <a:t>ويتم</a:t>
            </a:r>
            <a:r>
              <a:rPr lang="ar-SA" sz="2000" b="1" dirty="0">
                <a:effectLst/>
                <a:latin typeface="Calibri" panose="020F0502020204030204" pitchFamily="34" charset="0"/>
                <a:ea typeface="Simplified Arabic" panose="02020603050405020304" pitchFamily="18" charset="-78"/>
                <a:cs typeface="Calibri" panose="020F0502020204030204" pitchFamily="34" charset="0"/>
              </a:rPr>
              <a:t> </a:t>
            </a:r>
            <a:r>
              <a:rPr lang="ar-SA" sz="2000" dirty="0">
                <a:effectLst/>
                <a:latin typeface="Calibri" panose="020F0502020204030204" pitchFamily="34" charset="0"/>
                <a:ea typeface="Simplified Arabic" panose="02020603050405020304" pitchFamily="18" charset="-78"/>
                <a:cs typeface="Calibri" panose="020F0502020204030204" pitchFamily="34" charset="0"/>
              </a:rPr>
              <a:t>من خلال تطبيق ست خطوات وهي:</a:t>
            </a:r>
            <a:endParaRPr lang="en-US" sz="2000" dirty="0">
              <a:effectLst/>
              <a:latin typeface="Calibri" panose="020F0502020204030204" pitchFamily="34" charset="0"/>
              <a:ea typeface="Simplified Arabic" panose="02020603050405020304" pitchFamily="18" charset="-78"/>
              <a:cs typeface="Calibri" panose="020F0502020204030204" pitchFamily="34" charset="0"/>
            </a:endParaRPr>
          </a:p>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69"/>
            <a:ext cx="9502219" cy="1249765"/>
          </a:xfrm>
          <a:prstGeom prst="rect">
            <a:avLst/>
          </a:prstGeom>
          <a:effectLst>
            <a:glow rad="127000">
              <a:schemeClr val="accent1"/>
            </a:glow>
          </a:effectLst>
        </p:spPr>
        <p:txBody>
          <a:bodyPr wrap="square">
            <a:noAutofit/>
          </a:bodyPr>
          <a:lstStyle/>
          <a:p>
            <a:pPr algn="justLow"/>
            <a:r>
              <a:rPr lang="ar-IQ" sz="3600" b="1" dirty="0" smtClean="0">
                <a:latin typeface="Traditional Arabic" panose="02020603050405020304" pitchFamily="18" charset="-78"/>
                <a:cs typeface="Traditional Arabic" panose="02020603050405020304" pitchFamily="18" charset="-78"/>
              </a:rPr>
              <a:t>تحديد </a:t>
            </a:r>
            <a:r>
              <a:rPr lang="ar-IQ" sz="3600" b="1" dirty="0">
                <a:latin typeface="Traditional Arabic" panose="02020603050405020304" pitchFamily="18" charset="-78"/>
                <a:cs typeface="Traditional Arabic" panose="02020603050405020304" pitchFamily="18" charset="-78"/>
              </a:rPr>
              <a:t>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pic>
        <p:nvPicPr>
          <p:cNvPr id="2" name="صورة 1">
            <a:extLst>
              <a:ext uri="{FF2B5EF4-FFF2-40B4-BE49-F238E27FC236}">
                <a16:creationId xmlns="" xmlns:a16="http://schemas.microsoft.com/office/drawing/2014/main" id="{A151ABD9-AD71-3A69-700C-E0E3BB1DD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215764072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5" name="مربع نص 4">
            <a:extLst>
              <a:ext uri="{FF2B5EF4-FFF2-40B4-BE49-F238E27FC236}">
                <a16:creationId xmlns="" xmlns:a16="http://schemas.microsoft.com/office/drawing/2014/main" id="{E8643A61-461B-FC77-5326-317D7FCF8FD5}"/>
              </a:ext>
            </a:extLst>
          </p:cNvPr>
          <p:cNvSpPr txBox="1"/>
          <p:nvPr/>
        </p:nvSpPr>
        <p:spPr>
          <a:xfrm>
            <a:off x="225552" y="2130733"/>
            <a:ext cx="11887891" cy="4562788"/>
          </a:xfrm>
          <a:prstGeom prst="rect">
            <a:avLst/>
          </a:prstGeom>
          <a:noFill/>
        </p:spPr>
        <p:txBody>
          <a:bodyPr wrap="square">
            <a:spAutoFit/>
          </a:bodyPr>
          <a:lstStyle/>
          <a:p>
            <a:r>
              <a:rPr lang="ar-IQ" dirty="0"/>
              <a:t>الخطوة 1 : تحديد معدل العائد على الأصول للشركات المشابهة للشركة (التي تعمل في نفس القطاع الذي تنتمي إليه الشركة المستهدفة) .</a:t>
            </a:r>
          </a:p>
          <a:p>
            <a:r>
              <a:rPr lang="ar-IQ" dirty="0"/>
              <a:t>•	</a:t>
            </a:r>
            <a:r>
              <a:rPr lang="en-US" dirty="0"/>
              <a:t>Step 1:Identify a normal rate of return on assets for firms similar to the company being targeted.</a:t>
            </a:r>
          </a:p>
          <a:p>
            <a:endParaRPr lang="en-US" dirty="0"/>
          </a:p>
          <a:p>
            <a:r>
              <a:rPr lang="ar-IQ" dirty="0"/>
              <a:t>الخطوة 2 : تطبيق معدل العائد (الخطوة 1) على صافي أصول الشركة المستهدفة لتحديد الأرباح الاعتيادية (إجمالي الأصول القابلة للتحديد أو صافي الأصول القابلة للتحديد </a:t>
            </a:r>
            <a:r>
              <a:rPr lang="en-US" dirty="0"/>
              <a:t>X </a:t>
            </a:r>
            <a:r>
              <a:rPr lang="ar-IQ" dirty="0"/>
              <a:t>معدل العائد) .</a:t>
            </a:r>
          </a:p>
          <a:p>
            <a:r>
              <a:rPr lang="ar-IQ" dirty="0"/>
              <a:t>•</a:t>
            </a:r>
            <a:r>
              <a:rPr lang="en-US" dirty="0"/>
              <a:t>Step 2: Apply the rate of return (step 1) to the net assets of the target to approximate “normal earnings”.</a:t>
            </a:r>
          </a:p>
          <a:p>
            <a:endParaRPr lang="en-US" dirty="0"/>
          </a:p>
          <a:p>
            <a:r>
              <a:rPr lang="ar-IQ" dirty="0"/>
              <a:t>الخطوة 3 : تقدير الأرباح المستقبلية المتوقعة للشركة المستهدفة بعد استبعاد أي مكاسب أو خسائر غير اعتيادية وغير متكررة .</a:t>
            </a:r>
            <a:endParaRPr lang="en-US" dirty="0"/>
          </a:p>
          <a:p>
            <a:pPr marL="228600" algn="just" rtl="1">
              <a:lnSpc>
                <a:spcPct val="115000"/>
              </a:lnSpc>
              <a:spcAft>
                <a:spcPts val="1000"/>
              </a:spcAft>
            </a:pPr>
            <a:r>
              <a:rPr lang="en-US" dirty="0"/>
              <a:t>Step 3: Estimate the expected future earnings of the target. Exclude any nonrecurring gains or losses.</a:t>
            </a:r>
          </a:p>
          <a:p>
            <a:pPr marL="228600" algn="just" rtl="1">
              <a:lnSpc>
                <a:spcPct val="115000"/>
              </a:lnSpc>
              <a:spcAft>
                <a:spcPts val="1000"/>
              </a:spcAft>
            </a:pPr>
            <a:r>
              <a:rPr lang="ar-SA" sz="1800" b="1" dirty="0">
                <a:effectLst/>
                <a:latin typeface="Calibri" panose="020F0502020204030204" pitchFamily="34" charset="0"/>
                <a:ea typeface="Simplified Arabic" panose="02020603050405020304" pitchFamily="18" charset="-78"/>
                <a:cs typeface="Calibri" panose="020F0502020204030204" pitchFamily="34" charset="0"/>
              </a:rPr>
              <a:t>الخطوة 4 :</a:t>
            </a:r>
            <a:r>
              <a:rPr lang="ar-SA" sz="1800" dirty="0">
                <a:effectLst/>
                <a:latin typeface="Calibri" panose="020F0502020204030204" pitchFamily="34" charset="0"/>
                <a:ea typeface="Simplified Arabic" panose="02020603050405020304" pitchFamily="18" charset="-78"/>
                <a:cs typeface="Calibri" panose="020F0502020204030204" pitchFamily="34" charset="0"/>
              </a:rPr>
              <a:t> طرح الأرباح الاعتيادية (الخطوة 2 في أعلاه) من الأرباح المتوقعة أو المستهدفة (الخطوة 3) في أعلاه , حيث يمثل الفرق الأرباح فوق الاعتيادية (الاضافية)</a:t>
            </a:r>
            <a:r>
              <a:rPr lang="en-US" sz="1800" b="1" dirty="0">
                <a:effectLst/>
                <a:latin typeface="Calibri" panose="020F0502020204030204" pitchFamily="34" charset="0"/>
                <a:ea typeface="Simplified Arabic" panose="02020603050405020304" pitchFamily="18" charset="-78"/>
                <a:cs typeface="Calibri" panose="020F0502020204030204" pitchFamily="34" charset="0"/>
              </a:rPr>
              <a:t>Step 4: Subtract the normal earnings (step 2) from the expected target earnings (step 3). The difference is “excess earnings”.</a:t>
            </a:r>
            <a:endParaRPr lang="ar-IQ" sz="1800" b="1" dirty="0">
              <a:effectLst/>
              <a:latin typeface="Calibri" panose="020F0502020204030204" pitchFamily="34" charset="0"/>
              <a:ea typeface="Simplified Arabic" panose="02020603050405020304" pitchFamily="18" charset="-78"/>
              <a:cs typeface="Calibri" panose="020F0502020204030204" pitchFamily="34" charset="0"/>
            </a:endParaRPr>
          </a:p>
          <a:p>
            <a:pPr marL="228600" algn="just" rtl="1">
              <a:lnSpc>
                <a:spcPct val="115000"/>
              </a:lnSpc>
              <a:spcAft>
                <a:spcPts val="10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2" name="صورة 1">
            <a:extLst>
              <a:ext uri="{FF2B5EF4-FFF2-40B4-BE49-F238E27FC236}">
                <a16:creationId xmlns="" xmlns:a16="http://schemas.microsoft.com/office/drawing/2014/main" id="{41055B70-C9B0-C7BF-A1D1-6A55CF98F1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2458262096"/>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5" name="مربع نص 4">
            <a:extLst>
              <a:ext uri="{FF2B5EF4-FFF2-40B4-BE49-F238E27FC236}">
                <a16:creationId xmlns="" xmlns:a16="http://schemas.microsoft.com/office/drawing/2014/main" id="{E8643A61-461B-FC77-5326-317D7FCF8FD5}"/>
              </a:ext>
            </a:extLst>
          </p:cNvPr>
          <p:cNvSpPr txBox="1"/>
          <p:nvPr/>
        </p:nvSpPr>
        <p:spPr>
          <a:xfrm>
            <a:off x="225552" y="1970848"/>
            <a:ext cx="11887891" cy="4857740"/>
          </a:xfrm>
          <a:prstGeom prst="rect">
            <a:avLst/>
          </a:prstGeom>
          <a:noFill/>
        </p:spPr>
        <p:txBody>
          <a:bodyPr wrap="square">
            <a:spAutoFit/>
          </a:bodyPr>
          <a:lstStyle/>
          <a:p>
            <a:pPr marL="228600" algn="just" rtl="1">
              <a:lnSpc>
                <a:spcPct val="115000"/>
              </a:lnSpc>
              <a:spcAft>
                <a:spcPts val="1000"/>
              </a:spcAft>
            </a:pPr>
            <a:r>
              <a:rPr lang="ar-SA" sz="1800" b="1" dirty="0">
                <a:effectLst/>
                <a:latin typeface="Calibri" panose="020F0502020204030204" pitchFamily="34" charset="0"/>
                <a:ea typeface="Simplified Arabic" panose="02020603050405020304" pitchFamily="18" charset="-78"/>
                <a:cs typeface="Calibri" panose="020F0502020204030204" pitchFamily="34" charset="0"/>
              </a:rPr>
              <a:t>الخطوة 5 :</a:t>
            </a:r>
            <a:r>
              <a:rPr lang="ar-SA" sz="1800" dirty="0">
                <a:effectLst/>
                <a:latin typeface="Calibri" panose="020F0502020204030204" pitchFamily="34" charset="0"/>
                <a:ea typeface="Simplified Arabic" panose="02020603050405020304" pitchFamily="18" charset="-78"/>
                <a:cs typeface="Calibri" panose="020F0502020204030204" pitchFamily="34" charset="0"/>
              </a:rPr>
              <a:t> احتساب شهرة المحل المقدرة من خلال استخدام الأرباح الاضافية بعد تحديد المدة الزمنية المتوقعة لاستمرارها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algn="l">
              <a:lnSpc>
                <a:spcPct val="115000"/>
              </a:lnSpc>
              <a:spcAft>
                <a:spcPts val="1000"/>
              </a:spcAft>
            </a:pPr>
            <a:r>
              <a:rPr lang="en-US" sz="1800" b="1" dirty="0">
                <a:effectLst/>
                <a:latin typeface="Calibri" panose="020F0502020204030204" pitchFamily="34" charset="0"/>
                <a:ea typeface="Simplified Arabic" panose="02020603050405020304" pitchFamily="18" charset="-78"/>
                <a:cs typeface="Calibri" panose="020F0502020204030204" pitchFamily="34" charset="0"/>
              </a:rPr>
              <a:t>Step 5: Compute estimated goodwill from “excess earnings”.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15000"/>
              </a:lnSpc>
              <a:buFont typeface="Calibri" panose="020F0502020204030204" pitchFamily="34" charset="0"/>
              <a:buChar char="-"/>
            </a:pPr>
            <a:r>
              <a:rPr lang="en-US" sz="1800" b="1" dirty="0">
                <a:effectLst/>
                <a:latin typeface="Calibri" panose="020F0502020204030204" pitchFamily="34" charset="0"/>
                <a:ea typeface="Simplified Arabic" panose="02020603050405020304" pitchFamily="18" charset="-78"/>
                <a:cs typeface="Calibri" panose="020F0502020204030204" pitchFamily="34" charset="0"/>
              </a:rPr>
              <a:t>If the excess earnings are expected to last indefinitely, the present value </a:t>
            </a:r>
          </a:p>
          <a:p>
            <a:pPr marL="342900" lvl="0" indent="-342900" algn="l">
              <a:lnSpc>
                <a:spcPct val="115000"/>
              </a:lnSpc>
              <a:buFont typeface="Calibri" panose="020F0502020204030204" pitchFamily="34" charset="0"/>
              <a:buChar char="-"/>
            </a:pPr>
            <a:r>
              <a:rPr lang="en-US" sz="1800" b="1" dirty="0">
                <a:effectLst/>
                <a:latin typeface="Calibri" panose="020F0502020204030204" pitchFamily="34" charset="0"/>
                <a:ea typeface="Simplified Arabic" panose="02020603050405020304" pitchFamily="18" charset="-78"/>
                <a:cs typeface="Calibri" panose="020F0502020204030204" pitchFamily="34" charset="0"/>
              </a:rPr>
              <a:t>may be calculated by dividing the excess earnings by the discount rate. </a:t>
            </a:r>
            <a:endParaRPr lang="en-US" sz="1800" dirty="0">
              <a:effectLst/>
              <a:latin typeface="Calibri" panose="020F0502020204030204" pitchFamily="34" charset="0"/>
              <a:ea typeface="Simplified Arabic" panose="02020603050405020304" pitchFamily="18" charset="-78"/>
              <a:cs typeface="Arial" panose="020B0604020202020204" pitchFamily="34" charset="0"/>
            </a:endParaRPr>
          </a:p>
          <a:p>
            <a:pPr marL="342900" lvl="0" indent="-342900" algn="l">
              <a:lnSpc>
                <a:spcPct val="115000"/>
              </a:lnSpc>
              <a:spcAft>
                <a:spcPts val="1000"/>
              </a:spcAft>
              <a:buFont typeface="Calibri" panose="020F0502020204030204" pitchFamily="34" charset="0"/>
              <a:buChar char="-"/>
            </a:pPr>
            <a:r>
              <a:rPr lang="en-US" sz="1800" b="1" dirty="0">
                <a:effectLst/>
                <a:latin typeface="Calibri" panose="020F0502020204030204" pitchFamily="34" charset="0"/>
                <a:ea typeface="Simplified Arabic" panose="02020603050405020304" pitchFamily="18" charset="-78"/>
                <a:cs typeface="Calibri" panose="020F0502020204030204" pitchFamily="34" charset="0"/>
              </a:rPr>
              <a:t>For finite time periods, compute the present value of an annuity.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algn="just" rtl="1">
              <a:lnSpc>
                <a:spcPct val="115000"/>
              </a:lnSpc>
              <a:spcAft>
                <a:spcPts val="1000"/>
              </a:spcAft>
            </a:pPr>
            <a:r>
              <a:rPr lang="ar-SA" sz="1800" dirty="0">
                <a:effectLst/>
                <a:latin typeface="Calibri" panose="020F0502020204030204" pitchFamily="34" charset="0"/>
                <a:ea typeface="Simplified Arabic" panose="02020603050405020304" pitchFamily="18" charset="-78"/>
                <a:cs typeface="Calibri" panose="020F0502020204030204" pitchFamily="34" charset="0"/>
              </a:rPr>
              <a:t>وبحسب البدائل الآتية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Symbol" panose="05050102010706020507" pitchFamily="18" charset="2"/>
              <a:buChar char=""/>
            </a:pPr>
            <a:r>
              <a:rPr lang="ar-SA" sz="1800" dirty="0">
                <a:effectLst/>
                <a:latin typeface="Calibri" panose="020F0502020204030204" pitchFamily="34" charset="0"/>
                <a:ea typeface="Simplified Arabic" panose="02020603050405020304" pitchFamily="18" charset="-78"/>
                <a:cs typeface="Calibri" panose="020F0502020204030204" pitchFamily="34" charset="0"/>
              </a:rPr>
              <a:t> تقدير القيمة الحالية لشهرة المحل وذلك بالرجوع إلى جداول القيمة الحالية لأقساط متساوية بمعدل خصم (فائدة) محدد في نهاية فترة زمنية محددة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Symbol" panose="05050102010706020507" pitchFamily="18" charset="2"/>
              <a:buChar char=""/>
            </a:pPr>
            <a:r>
              <a:rPr lang="ar-SA" sz="1800" dirty="0">
                <a:effectLst/>
                <a:latin typeface="Calibri" panose="020F0502020204030204" pitchFamily="34" charset="0"/>
                <a:ea typeface="Simplified Arabic" panose="02020603050405020304" pitchFamily="18" charset="-78"/>
                <a:cs typeface="Calibri" panose="020F0502020204030204" pitchFamily="34" charset="0"/>
              </a:rPr>
              <a:t> تقدير قيمة شهرة المحل من خلال قسمة الأرباح الاضافية على معدل الخصم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Symbol" panose="05050102010706020507" pitchFamily="18" charset="2"/>
              <a:buChar char=""/>
            </a:pPr>
            <a:r>
              <a:rPr lang="ar-SA" sz="1800" dirty="0">
                <a:effectLst/>
                <a:latin typeface="Calibri" panose="020F0502020204030204" pitchFamily="34" charset="0"/>
                <a:ea typeface="Simplified Arabic" panose="02020603050405020304" pitchFamily="18" charset="-78"/>
                <a:cs typeface="Calibri" panose="020F0502020204030204" pitchFamily="34" charset="0"/>
              </a:rPr>
              <a:t> تقدير قيمة شهرة المحل بمجرد حاصل ضرب الأرباح الاضافية في عدد السنوات المتوقعة لاستمرارها بدون تحديد معدل خصم .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algn="just" rtl="1">
              <a:lnSpc>
                <a:spcPct val="115000"/>
              </a:lnSpc>
              <a:spcAft>
                <a:spcPts val="1000"/>
              </a:spcAft>
            </a:pPr>
            <a:r>
              <a:rPr lang="ar-SA" sz="1800" b="1" dirty="0">
                <a:effectLst/>
                <a:latin typeface="Calibri" panose="020F0502020204030204" pitchFamily="34" charset="0"/>
                <a:ea typeface="Simplified Arabic" panose="02020603050405020304" pitchFamily="18" charset="-78"/>
                <a:cs typeface="Calibri" panose="020F0502020204030204" pitchFamily="34" charset="0"/>
              </a:rPr>
              <a:t>الخطوة 6 :</a:t>
            </a:r>
            <a:r>
              <a:rPr lang="ar-SA" sz="1800" dirty="0">
                <a:effectLst/>
                <a:latin typeface="Calibri" panose="020F0502020204030204" pitchFamily="34" charset="0"/>
                <a:ea typeface="Simplified Arabic" panose="02020603050405020304" pitchFamily="18" charset="-78"/>
                <a:cs typeface="Calibri" panose="020F0502020204030204" pitchFamily="34" charset="0"/>
              </a:rPr>
              <a:t> إضافة شهرة المحل المقدرة (الخطوة 5) إلى القيمة العادلة لصافي الأصول القابلة للتحديد للوصول إلى سعر الاكتساب .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b="1" dirty="0">
                <a:effectLst/>
                <a:latin typeface="Calibri" panose="020F0502020204030204" pitchFamily="34" charset="0"/>
                <a:ea typeface="Simplified Arabic" panose="02020603050405020304" pitchFamily="18" charset="-78"/>
              </a:rPr>
              <a:t>Step 6: Add the estimated goodwill (step 5) to the fair value of the firm’s net identifiable assets to arrive at a possible offering price.</a:t>
            </a:r>
            <a:endParaRPr lang="en-US" dirty="0"/>
          </a:p>
        </p:txBody>
      </p:sp>
      <p:pic>
        <p:nvPicPr>
          <p:cNvPr id="2" name="صورة 1">
            <a:extLst>
              <a:ext uri="{FF2B5EF4-FFF2-40B4-BE49-F238E27FC236}">
                <a16:creationId xmlns="" xmlns:a16="http://schemas.microsoft.com/office/drawing/2014/main" id="{7C9C2E90-06B2-2A64-8773-DBA60A588D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73394533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4" name="Content Placeholder 2">
            <a:extLst>
              <a:ext uri="{FF2B5EF4-FFF2-40B4-BE49-F238E27FC236}">
                <a16:creationId xmlns="" xmlns:a16="http://schemas.microsoft.com/office/drawing/2014/main" id="{4B979382-A1C4-35D3-E350-361B4F08BD6B}"/>
              </a:ext>
            </a:extLst>
          </p:cNvPr>
          <p:cNvSpPr>
            <a:spLocks noGrp="1"/>
          </p:cNvSpPr>
          <p:nvPr>
            <p:ph idx="1"/>
          </p:nvPr>
        </p:nvSpPr>
        <p:spPr>
          <a:xfrm>
            <a:off x="992957" y="2110507"/>
            <a:ext cx="10592586" cy="4525963"/>
          </a:xfrm>
        </p:spPr>
        <p:txBody>
          <a:bodyPr>
            <a:normAutofit/>
          </a:bodyPr>
          <a:lstStyle/>
          <a:p>
            <a:pPr marL="0" indent="0" algn="l">
              <a:buNone/>
            </a:pPr>
            <a:r>
              <a:rPr lang="en-US" altLang="en-US" b="1" dirty="0">
                <a:solidFill>
                  <a:srgbClr val="800000"/>
                </a:solidFill>
              </a:rPr>
              <a:t>Exercise 1-1:  </a:t>
            </a:r>
            <a:r>
              <a:rPr lang="en-US" altLang="en-US" dirty="0"/>
              <a:t>Plantation Homes Company is considering the acquisition of Condominiums, Inc. early in 2015.  To assess the amount it might be willing to pay, Plantation Homes makes the following computations and assumptions.</a:t>
            </a:r>
          </a:p>
          <a:p>
            <a:pPr marL="0" indent="0" algn="l">
              <a:buNone/>
            </a:pPr>
            <a:endParaRPr lang="en-US" altLang="en-US" dirty="0"/>
          </a:p>
          <a:p>
            <a:pPr marL="0" indent="0" algn="l">
              <a:buNone/>
            </a:pPr>
            <a:r>
              <a:rPr lang="en-US" altLang="en-US" b="1" dirty="0">
                <a:solidFill>
                  <a:srgbClr val="800000"/>
                </a:solidFill>
              </a:rPr>
              <a:t>A. </a:t>
            </a:r>
            <a:r>
              <a:rPr lang="en-US" altLang="en-US" dirty="0"/>
              <a:t>Condominiums, Inc. has identifiable assets with a total fair value of $15,000,000 and liabilities of $8,800,000.  The assets include office equipment with a fair value approximating book value, buildings with a fair value 30% higher than book value, and land with a fair value 75% higher than book value.  The remaining lives of the assets are deemed to be approximately equal to those used by Condominiums, Inc.</a:t>
            </a:r>
          </a:p>
          <a:p>
            <a:pPr algn="l"/>
            <a:endParaRPr lang="en-US" dirty="0"/>
          </a:p>
        </p:txBody>
      </p:sp>
      <p:pic>
        <p:nvPicPr>
          <p:cNvPr id="2" name="صورة 1">
            <a:extLst>
              <a:ext uri="{FF2B5EF4-FFF2-40B4-BE49-F238E27FC236}">
                <a16:creationId xmlns="" xmlns:a16="http://schemas.microsoft.com/office/drawing/2014/main" id="{B9EE299B-FF6D-4157-2DCE-9DCD808705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412264791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2" name="Content Placeholder 4">
            <a:extLst>
              <a:ext uri="{FF2B5EF4-FFF2-40B4-BE49-F238E27FC236}">
                <a16:creationId xmlns="" xmlns:a16="http://schemas.microsoft.com/office/drawing/2014/main" id="{EBAE5999-31A9-4A6D-9F0F-161DA54CF6FD}"/>
              </a:ext>
            </a:extLst>
          </p:cNvPr>
          <p:cNvSpPr>
            <a:spLocks noGrp="1"/>
          </p:cNvSpPr>
          <p:nvPr>
            <p:ph idx="1"/>
          </p:nvPr>
        </p:nvSpPr>
        <p:spPr>
          <a:xfrm>
            <a:off x="225552" y="2109788"/>
            <a:ext cx="11740896" cy="4525962"/>
          </a:xfrm>
        </p:spPr>
        <p:txBody>
          <a:bodyPr>
            <a:normAutofit/>
          </a:bodyPr>
          <a:lstStyle/>
          <a:p>
            <a:pPr marL="0" indent="0" algn="l">
              <a:buNone/>
            </a:pPr>
            <a:r>
              <a:rPr lang="en-US" altLang="en-US" b="1" dirty="0">
                <a:solidFill>
                  <a:srgbClr val="800000"/>
                </a:solidFill>
              </a:rPr>
              <a:t>Exercise 1-1:  (continued)</a:t>
            </a:r>
            <a:endParaRPr lang="en-US" altLang="en-US" dirty="0"/>
          </a:p>
          <a:p>
            <a:pPr marL="0" indent="0" algn="l">
              <a:buNone/>
            </a:pPr>
            <a:r>
              <a:rPr lang="en-US" altLang="en-US" b="1" dirty="0">
                <a:solidFill>
                  <a:srgbClr val="800000"/>
                </a:solidFill>
              </a:rPr>
              <a:t>B. </a:t>
            </a:r>
            <a:r>
              <a:rPr lang="en-US" altLang="en-US" dirty="0"/>
              <a:t>Condominiums, Inc.’s pretax incomes for the years 2012 through 2014 were $1,200,000, $1,500,000, and $950,000, respectively.  Plantation Homes believes that an average of these earnings represents a fair estimate of annual earnings for the indefinite future.  The following are included in pretax earnings:</a:t>
            </a:r>
          </a:p>
          <a:p>
            <a:pPr marL="0" indent="0" algn="l">
              <a:buNone/>
            </a:pPr>
            <a:r>
              <a:rPr lang="en-US" altLang="en-US" dirty="0"/>
              <a:t>	Depreciation on buildings (each year) 	960,000</a:t>
            </a:r>
          </a:p>
          <a:p>
            <a:pPr marL="0" indent="0" algn="l">
              <a:buNone/>
            </a:pPr>
            <a:r>
              <a:rPr lang="en-US" altLang="en-US" dirty="0"/>
              <a:t>	Depreciation on equipment (each year) 	  50,000</a:t>
            </a:r>
          </a:p>
          <a:p>
            <a:pPr marL="0" indent="0" algn="l">
              <a:buNone/>
            </a:pPr>
            <a:r>
              <a:rPr lang="en-US" altLang="en-US" dirty="0"/>
              <a:t>	Extraordinary loss (year 2014) 		300,000</a:t>
            </a:r>
          </a:p>
          <a:p>
            <a:pPr marL="0" indent="0" algn="l">
              <a:buNone/>
            </a:pPr>
            <a:r>
              <a:rPr lang="en-US" altLang="en-US" dirty="0"/>
              <a:t>	Sales commissions (each year) 		250,000</a:t>
            </a:r>
          </a:p>
          <a:p>
            <a:pPr marL="0" indent="0" algn="l">
              <a:buNone/>
            </a:pPr>
            <a:r>
              <a:rPr lang="en-US" altLang="en-US" b="1" dirty="0">
                <a:solidFill>
                  <a:srgbClr val="800000"/>
                </a:solidFill>
              </a:rPr>
              <a:t>C.</a:t>
            </a:r>
            <a:r>
              <a:rPr lang="en-US" altLang="en-US" b="1" dirty="0">
                <a:solidFill>
                  <a:srgbClr val="231F20"/>
                </a:solidFill>
              </a:rPr>
              <a:t> </a:t>
            </a:r>
            <a:r>
              <a:rPr lang="en-US" altLang="en-US" dirty="0">
                <a:solidFill>
                  <a:srgbClr val="231F20"/>
                </a:solidFill>
              </a:rPr>
              <a:t>The normal rate of return on net assets is 15%.</a:t>
            </a:r>
            <a:endParaRPr lang="en-US" altLang="en-US" dirty="0"/>
          </a:p>
          <a:p>
            <a:pPr algn="l"/>
            <a:endParaRPr lang="en-US" altLang="en-US" dirty="0"/>
          </a:p>
        </p:txBody>
      </p:sp>
      <p:pic>
        <p:nvPicPr>
          <p:cNvPr id="3" name="صورة 2">
            <a:extLst>
              <a:ext uri="{FF2B5EF4-FFF2-40B4-BE49-F238E27FC236}">
                <a16:creationId xmlns="" xmlns:a16="http://schemas.microsoft.com/office/drawing/2014/main" id="{79514BF4-0644-D7ED-EF78-76F73F4BAE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296536019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sp>
        <p:nvSpPr>
          <p:cNvPr id="3" name="Content Placeholder 2">
            <a:extLst>
              <a:ext uri="{FF2B5EF4-FFF2-40B4-BE49-F238E27FC236}">
                <a16:creationId xmlns="" xmlns:a16="http://schemas.microsoft.com/office/drawing/2014/main" id="{2F0A0572-35C4-2B81-79A4-858A639ABE29}"/>
              </a:ext>
            </a:extLst>
          </p:cNvPr>
          <p:cNvSpPr>
            <a:spLocks noGrp="1"/>
          </p:cNvSpPr>
          <p:nvPr>
            <p:ph idx="1"/>
          </p:nvPr>
        </p:nvSpPr>
        <p:spPr>
          <a:xfrm>
            <a:off x="225425" y="2109788"/>
            <a:ext cx="11741150" cy="4525962"/>
          </a:xfrm>
        </p:spPr>
        <p:txBody>
          <a:bodyPr/>
          <a:lstStyle/>
          <a:p>
            <a:pPr marL="0" indent="0" algn="l">
              <a:buNone/>
            </a:pPr>
            <a:r>
              <a:rPr lang="en-US" altLang="en-US" b="1" dirty="0">
                <a:solidFill>
                  <a:srgbClr val="800000"/>
                </a:solidFill>
              </a:rPr>
              <a:t>Exercise 1-1:  (continued)</a:t>
            </a:r>
          </a:p>
          <a:p>
            <a:pPr marL="0" indent="0" algn="l">
              <a:buNone/>
            </a:pPr>
            <a:endParaRPr lang="en-US" altLang="en-US" dirty="0"/>
          </a:p>
          <a:p>
            <a:pPr marL="0" indent="0" algn="l">
              <a:buNone/>
            </a:pPr>
            <a:r>
              <a:rPr lang="en-US" altLang="en-US" b="1" dirty="0"/>
              <a:t>Required:</a:t>
            </a:r>
          </a:p>
          <a:p>
            <a:pPr marL="0" indent="0" algn="l">
              <a:buNone/>
            </a:pPr>
            <a:r>
              <a:rPr lang="en-US" altLang="en-US" b="1" dirty="0">
                <a:solidFill>
                  <a:srgbClr val="800000"/>
                </a:solidFill>
              </a:rPr>
              <a:t>A. </a:t>
            </a:r>
            <a:r>
              <a:rPr lang="en-US" altLang="en-US" dirty="0"/>
              <a:t>Assume further that Plantation Homes feels that it must earn a 25% return on its investment and that goodwill is determined by capitalizing excess earnings.  Based on these assumptions, calculate a reasonable offering price for Condominiums, Inc.  Indicate how much of the price consists of goodwill.  Ignore tax effects.</a:t>
            </a:r>
          </a:p>
          <a:p>
            <a:pPr algn="l"/>
            <a:endParaRPr lang="en-US" dirty="0"/>
          </a:p>
        </p:txBody>
      </p:sp>
      <p:pic>
        <p:nvPicPr>
          <p:cNvPr id="2" name="صورة 1">
            <a:extLst>
              <a:ext uri="{FF2B5EF4-FFF2-40B4-BE49-F238E27FC236}">
                <a16:creationId xmlns="" xmlns:a16="http://schemas.microsoft.com/office/drawing/2014/main" id="{9E55EE18-A294-7DAE-31AA-8648D64331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405249096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225552" y="2053912"/>
            <a:ext cx="11740896" cy="4582558"/>
          </a:xfrm>
          <a:prstGeom prst="rect">
            <a:avLst/>
          </a:prstGeom>
          <a:effectLst>
            <a:glow rad="127000">
              <a:schemeClr val="accent1"/>
            </a:glow>
          </a:effectLst>
        </p:spPr>
        <p:txBody>
          <a:bodyPr wrap="square">
            <a:noAutofit/>
          </a:bodyPr>
          <a:lstStyle/>
          <a:p>
            <a:pPr lvl="0" algn="just" rtl="1">
              <a:lnSpc>
                <a:spcPct val="115000"/>
              </a:lnSpc>
              <a:spcAft>
                <a:spcPts val="1000"/>
              </a:spcAft>
              <a:buSzPts val="1600"/>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716437" y="722470"/>
            <a:ext cx="9502219" cy="658368"/>
          </a:xfrm>
          <a:prstGeom prst="rect">
            <a:avLst/>
          </a:prstGeom>
          <a:effectLst>
            <a:glow rad="127000">
              <a:schemeClr val="accent1"/>
            </a:glow>
          </a:effectLst>
        </p:spPr>
        <p:txBody>
          <a:bodyPr wrap="square">
            <a:noAutofit/>
          </a:bodyPr>
          <a:lstStyle/>
          <a:p>
            <a:pPr algn="justLow"/>
            <a:r>
              <a:rPr lang="ar-IQ" sz="3600" b="1" dirty="0">
                <a:latin typeface="Traditional Arabic" panose="02020603050405020304" pitchFamily="18" charset="-78"/>
                <a:cs typeface="Traditional Arabic" panose="02020603050405020304" pitchFamily="18" charset="-78"/>
              </a:rPr>
              <a:t>تحديد الأسعار وطريقة الدفع في اندماج  الأعمال ومنهج الارباح الإضافية في تقدير شهرة المحل </a:t>
            </a:r>
            <a:endParaRPr lang="en-US" sz="3600" b="1" dirty="0">
              <a:latin typeface="Traditional Arabic" panose="02020603050405020304" pitchFamily="18" charset="-78"/>
              <a:cs typeface="Traditional Arabic" panose="02020603050405020304" pitchFamily="18" charset="-78"/>
            </a:endParaRPr>
          </a:p>
        </p:txBody>
      </p:sp>
      <p:pic>
        <p:nvPicPr>
          <p:cNvPr id="4" name="عنصر نائب للمحتوى 3">
            <a:extLst>
              <a:ext uri="{FF2B5EF4-FFF2-40B4-BE49-F238E27FC236}">
                <a16:creationId xmlns="" xmlns:a16="http://schemas.microsoft.com/office/drawing/2014/main" id="{D0674DF9-D276-3156-A668-891BB94ACC58}"/>
              </a:ext>
            </a:extLst>
          </p:cNvPr>
          <p:cNvPicPr>
            <a:picLocks noGrp="1" noChangeAspect="1"/>
          </p:cNvPicPr>
          <p:nvPr>
            <p:ph idx="1"/>
          </p:nvPr>
        </p:nvPicPr>
        <p:blipFill>
          <a:blip r:embed="rId2"/>
          <a:stretch>
            <a:fillRect/>
          </a:stretch>
        </p:blipFill>
        <p:spPr>
          <a:xfrm>
            <a:off x="225550" y="2053912"/>
            <a:ext cx="11740897" cy="4478863"/>
          </a:xfrm>
          <a:prstGeom prst="rect">
            <a:avLst/>
          </a:prstGeom>
          <a:ln>
            <a:noFill/>
          </a:ln>
          <a:effectLst>
            <a:softEdge rad="112500"/>
          </a:effectLst>
        </p:spPr>
      </p:pic>
      <p:pic>
        <p:nvPicPr>
          <p:cNvPr id="2" name="صورة 1">
            <a:extLst>
              <a:ext uri="{FF2B5EF4-FFF2-40B4-BE49-F238E27FC236}">
                <a16:creationId xmlns="" xmlns:a16="http://schemas.microsoft.com/office/drawing/2014/main" id="{93F9E7B7-8218-D89E-77FB-EBE10A495B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9388" y="640250"/>
            <a:ext cx="1622612" cy="1331985"/>
          </a:xfrm>
          <a:prstGeom prst="rect">
            <a:avLst/>
          </a:prstGeom>
        </p:spPr>
      </p:pic>
    </p:spTree>
    <p:extLst>
      <p:ext uri="{BB962C8B-B14F-4D97-AF65-F5344CB8AC3E}">
        <p14:creationId xmlns:p14="http://schemas.microsoft.com/office/powerpoint/2010/main" val="296074841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theme/theme1.xml><?xml version="1.0" encoding="utf-8"?>
<a:theme xmlns:a="http://schemas.openxmlformats.org/drawingml/2006/main" name="برلين">
  <a:themeElements>
    <a:clrScheme name="أخضر أصفر">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برلين">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برلين">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TM04033917[[fn=برلين]]</Template>
  <TotalTime>2368</TotalTime>
  <Words>1094</Words>
  <Application>Microsoft Office PowerPoint</Application>
  <PresentationFormat>مخصص</PresentationFormat>
  <Paragraphs>75</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برلين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mhmed abdulretha</dc:creator>
  <cp:lastModifiedBy>Maher</cp:lastModifiedBy>
  <cp:revision>58</cp:revision>
  <dcterms:created xsi:type="dcterms:W3CDTF">2018-12-16T18:14:10Z</dcterms:created>
  <dcterms:modified xsi:type="dcterms:W3CDTF">2023-08-18T17:41:49Z</dcterms:modified>
</cp:coreProperties>
</file>